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7" r:id="rId2"/>
    <p:sldId id="328" r:id="rId3"/>
    <p:sldId id="321" r:id="rId4"/>
    <p:sldId id="322" r:id="rId5"/>
    <p:sldId id="407" r:id="rId6"/>
    <p:sldId id="354" r:id="rId7"/>
    <p:sldId id="355" r:id="rId8"/>
    <p:sldId id="356" r:id="rId9"/>
    <p:sldId id="357" r:id="rId10"/>
    <p:sldId id="329" r:id="rId11"/>
    <p:sldId id="330" r:id="rId12"/>
    <p:sldId id="331" r:id="rId13"/>
    <p:sldId id="332" r:id="rId14"/>
    <p:sldId id="333" r:id="rId15"/>
    <p:sldId id="338" r:id="rId16"/>
    <p:sldId id="339" r:id="rId17"/>
    <p:sldId id="343" r:id="rId18"/>
    <p:sldId id="335" r:id="rId19"/>
    <p:sldId id="336" r:id="rId20"/>
    <p:sldId id="337" r:id="rId21"/>
    <p:sldId id="542" r:id="rId22"/>
    <p:sldId id="334" r:id="rId23"/>
    <p:sldId id="341" r:id="rId24"/>
    <p:sldId id="342" r:id="rId25"/>
    <p:sldId id="347" r:id="rId26"/>
    <p:sldId id="344" r:id="rId27"/>
    <p:sldId id="345" r:id="rId28"/>
    <p:sldId id="346" r:id="rId29"/>
    <p:sldId id="34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0"/>
    <p:restoredTop sz="94672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NE-533</a:t>
            </a:r>
          </a:p>
          <a:p>
            <a:r>
              <a:rPr lang="en-US" dirty="0"/>
              <a:t>Spring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85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7159-D0F7-7F4F-B408-C21E57D0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43FA-9FD3-C642-B2BF-10BF154A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739438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alloying elements impact the microstructure of the material</a:t>
            </a:r>
          </a:p>
          <a:p>
            <a:r>
              <a:rPr lang="en-US" dirty="0"/>
              <a:t>The intermetallic precipitates significantly improve the oxidation behavior</a:t>
            </a:r>
          </a:p>
          <a:p>
            <a:r>
              <a:rPr lang="en-US" dirty="0"/>
              <a:t>In Zircaloy 2, the precipitates are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Zr</a:t>
            </a:r>
            <a:r>
              <a:rPr lang="en-US" baseline="-25000" dirty="0"/>
              <a:t>2</a:t>
            </a:r>
            <a:r>
              <a:rPr lang="en-US" dirty="0"/>
              <a:t>(Ni, Fe)</a:t>
            </a:r>
          </a:p>
          <a:p>
            <a:r>
              <a:rPr lang="en-US" dirty="0"/>
              <a:t>In Zircaloy 4, the precipitates are </a:t>
            </a:r>
          </a:p>
          <a:p>
            <a:pPr lvl="1"/>
            <a:r>
              <a:rPr lang="en-US" dirty="0" err="1"/>
              <a:t>Zr</a:t>
            </a:r>
            <a:r>
              <a:rPr lang="en-US" dirty="0"/>
              <a:t>(Cr, Fe)</a:t>
            </a:r>
            <a:r>
              <a:rPr lang="en-US" baseline="-25000" dirty="0"/>
              <a:t>2</a:t>
            </a:r>
            <a:endParaRPr lang="en-US" dirty="0"/>
          </a:p>
          <a:p>
            <a:r>
              <a:rPr lang="en-US" dirty="0"/>
              <a:t>Phosphides (Zr</a:t>
            </a:r>
            <a:r>
              <a:rPr lang="en-US" baseline="-25000" dirty="0"/>
              <a:t>3</a:t>
            </a:r>
            <a:r>
              <a:rPr lang="en-US" dirty="0"/>
              <a:t>P) and </a:t>
            </a:r>
            <a:r>
              <a:rPr lang="en-US" dirty="0" err="1"/>
              <a:t>silicides</a:t>
            </a:r>
            <a:r>
              <a:rPr lang="en-US" dirty="0"/>
              <a:t> (Zr</a:t>
            </a:r>
            <a:r>
              <a:rPr lang="en-US" baseline="-25000" dirty="0"/>
              <a:t>3</a:t>
            </a:r>
            <a:r>
              <a:rPr lang="en-US" dirty="0"/>
              <a:t>Si) are also occasionally found</a:t>
            </a:r>
          </a:p>
          <a:p>
            <a:r>
              <a:rPr lang="en-US" dirty="0"/>
              <a:t>The precipitate distribution, size, morphology, and composition all impact the properties of the material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FFEA-6820-D945-BDF1-AF9641AA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179C0-D15A-AC4C-A9FC-A178F78A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110" y="2585463"/>
            <a:ext cx="4543849" cy="25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1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BFAF-9C91-CC42-A958-04BDDC9E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1C893-9B69-DB4A-A83B-44166603E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0539"/>
            <a:ext cx="5634182" cy="2463502"/>
          </a:xfrm>
        </p:spPr>
        <p:txBody>
          <a:bodyPr/>
          <a:lstStyle/>
          <a:p>
            <a:r>
              <a:rPr lang="en-GB" sz="2000" dirty="0">
                <a:latin typeface="Arial" charset="0"/>
                <a:cs typeface="Arial" charset="0"/>
              </a:rPr>
              <a:t>The α-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hexagonal-close-packed (HCP) structure 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At temperatures below about 863ºC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Has the most desirable properties</a:t>
            </a:r>
          </a:p>
          <a:p>
            <a:r>
              <a:rPr lang="en-GB" sz="2000" dirty="0">
                <a:latin typeface="Arial" charset="0"/>
                <a:cs typeface="Arial" charset="0"/>
              </a:rPr>
              <a:t>The β-</a:t>
            </a:r>
            <a:r>
              <a:rPr lang="en-GB" sz="2000" dirty="0" err="1">
                <a:latin typeface="Arial" charset="0"/>
                <a:cs typeface="Arial" charset="0"/>
              </a:rPr>
              <a:t>Zr</a:t>
            </a:r>
            <a:r>
              <a:rPr lang="en-GB" sz="2000" dirty="0">
                <a:latin typeface="Arial" charset="0"/>
                <a:cs typeface="Arial" charset="0"/>
              </a:rPr>
              <a:t> phase has a body-</a:t>
            </a:r>
            <a:r>
              <a:rPr lang="en-GB" sz="2000" dirty="0" err="1">
                <a:latin typeface="Arial" charset="0"/>
                <a:cs typeface="Arial" charset="0"/>
              </a:rPr>
              <a:t>centered</a:t>
            </a:r>
            <a:r>
              <a:rPr lang="en-GB" sz="2000" dirty="0">
                <a:latin typeface="Arial" charset="0"/>
                <a:cs typeface="Arial" charset="0"/>
              </a:rPr>
              <a:t> cubic (BCC) structure</a:t>
            </a:r>
          </a:p>
          <a:p>
            <a:pPr lvl="1"/>
            <a:r>
              <a:rPr lang="en-GB" sz="2000" dirty="0">
                <a:latin typeface="Arial" charset="0"/>
                <a:cs typeface="Arial" charset="0"/>
              </a:rPr>
              <a:t>We try to avoid this phase</a:t>
            </a:r>
            <a:endParaRPr lang="en-US" sz="2000" dirty="0">
              <a:latin typeface="Arial" charset="0"/>
              <a:cs typeface="Arial" charset="0"/>
            </a:endParaRP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CA0D1-7668-C241-AB28-94D5E4F7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2CACA-CCEF-404C-94F7-2F2960CE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50" y="2170539"/>
            <a:ext cx="4643497" cy="3765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DEC1D-E710-9349-A9AA-BC5F695C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75" y="4760775"/>
            <a:ext cx="4110400" cy="18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8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61BB-B0D7-BA4C-8A22-8C807301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Tube Fabrication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810C5-A1EC-D34F-AE47-1B04BB33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6132945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cladding tubes are fabricated using various processes that SEVERELY deform the material</a:t>
            </a:r>
          </a:p>
          <a:p>
            <a:r>
              <a:rPr lang="en-US" dirty="0"/>
              <a:t>The severe plastic deformation causes significant dislocation hardening, that can make the tube material too brittle</a:t>
            </a:r>
          </a:p>
          <a:p>
            <a:r>
              <a:rPr lang="en-US" dirty="0"/>
              <a:t>Plastic deformation along slip planes results in reorientation of the grains</a:t>
            </a:r>
          </a:p>
          <a:p>
            <a:r>
              <a:rPr lang="en-US" dirty="0"/>
              <a:t>The properties of the material are controlled by heat treatment</a:t>
            </a:r>
          </a:p>
          <a:p>
            <a:r>
              <a:rPr lang="en-US" dirty="0"/>
              <a:t>Raising the temperature, but below 863˚C, anneals the sample to reduce cold work (stress-relieved)-SRA</a:t>
            </a:r>
          </a:p>
          <a:p>
            <a:r>
              <a:rPr lang="en-US" dirty="0"/>
              <a:t>Raising the temperature above 863˚C changes to the β phase. They then quench the sample to create a random texture in the α phase-RXA or </a:t>
            </a:r>
            <a:r>
              <a:rPr lang="en-US" dirty="0" err="1"/>
              <a:t>pRXA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1D519-E2A7-8C4E-987C-5BFDD33EE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1FD9A-0168-BA4B-91BC-18F18FAA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56" y="1968501"/>
            <a:ext cx="4289035" cy="42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D011-3A17-2142-932B-B36DF7C0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alloy microstructures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47340-2D7E-784F-BF64-D8D17CD6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433BFA-34FD-DA42-89B6-108C774EAD2E}"/>
              </a:ext>
            </a:extLst>
          </p:cNvPr>
          <p:cNvGrpSpPr/>
          <p:nvPr/>
        </p:nvGrpSpPr>
        <p:grpSpPr>
          <a:xfrm>
            <a:off x="2412779" y="2170462"/>
            <a:ext cx="7366441" cy="4368451"/>
            <a:chOff x="908216" y="1946866"/>
            <a:chExt cx="7366441" cy="43684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42E7AE-42F3-7D43-AD7B-CF09C319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1878" y="2346152"/>
              <a:ext cx="7166369" cy="39691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060F2B-A411-8246-A426-4E87E60B3FC6}"/>
                </a:ext>
              </a:extLst>
            </p:cNvPr>
            <p:cNvSpPr txBox="1"/>
            <p:nvPr/>
          </p:nvSpPr>
          <p:spPr>
            <a:xfrm>
              <a:off x="908216" y="1949407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Fully recrystallized after quench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6B1839-6D02-334D-8442-DE6551B543D5}"/>
                </a:ext>
              </a:extLst>
            </p:cNvPr>
            <p:cNvSpPr txBox="1"/>
            <p:nvPr/>
          </p:nvSpPr>
          <p:spPr>
            <a:xfrm>
              <a:off x="4900228" y="1946866"/>
              <a:ext cx="3374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Stress-relieved microstructure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89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1032-92E3-8D4C-B568-E3664150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Creep and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68D41-F74A-B643-8A24-25C2872B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945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cladding undergoes a very large amount of irradiation during its life, the main effects are: </a:t>
            </a:r>
          </a:p>
          <a:p>
            <a:pPr lvl="1"/>
            <a:r>
              <a:rPr lang="en-US" dirty="0"/>
              <a:t>Interstitial loops form on prism planes</a:t>
            </a:r>
          </a:p>
          <a:p>
            <a:pPr lvl="1"/>
            <a:r>
              <a:rPr lang="en-US" dirty="0"/>
              <a:t>Later in the reactor exposure, vacancy loops form on the basal plane</a:t>
            </a:r>
          </a:p>
          <a:p>
            <a:r>
              <a:rPr lang="en-US" dirty="0"/>
              <a:t>The overall number of displacements to the cladding can be calculated with the NRT model to be ~ 8 x 10</a:t>
            </a:r>
            <a:r>
              <a:rPr lang="en-US" baseline="30000" dirty="0"/>
              <a:t>-8</a:t>
            </a:r>
            <a:r>
              <a:rPr lang="en-US" dirty="0"/>
              <a:t> </a:t>
            </a:r>
            <a:r>
              <a:rPr lang="en-US" dirty="0" err="1"/>
              <a:t>dpa</a:t>
            </a:r>
            <a:r>
              <a:rPr lang="en-US" dirty="0"/>
              <a:t>/s, which, over 3 years exposure gives a total of ~8 </a:t>
            </a:r>
            <a:r>
              <a:rPr lang="en-US" dirty="0" err="1"/>
              <a:t>dpa</a:t>
            </a:r>
            <a:r>
              <a:rPr lang="en-US" dirty="0"/>
              <a:t> (every atom in the solid is displaced on the average eight times)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B577D-B750-DF4D-89BD-5E992BB2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9424C-6CBE-4548-82E5-435802B1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2279" y="2160495"/>
            <a:ext cx="5557956" cy="3613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AEC2B4-820B-2D4C-B575-12CAA904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22" y="5671362"/>
            <a:ext cx="2609700" cy="9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F262-14E8-234B-8CD5-724C17ED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8E89C-2128-FF47-AA80-CC65F5DDE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23345" cy="39656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Irradiation growth results from material anisotropy</a:t>
            </a:r>
          </a:p>
          <a:p>
            <a:r>
              <a:rPr lang="en-US" dirty="0"/>
              <a:t>There must be anisotropy in the defect behavior within the unit cell</a:t>
            </a:r>
          </a:p>
          <a:p>
            <a:r>
              <a:rPr lang="en-US" dirty="0"/>
              <a:t>There also must be a texture formed in the grain orientations</a:t>
            </a:r>
          </a:p>
          <a:p>
            <a:r>
              <a:rPr lang="en-US" dirty="0"/>
              <a:t>Interstitial loops form on pyramidal planes, causing shrinkage along the center axis</a:t>
            </a:r>
          </a:p>
          <a:p>
            <a:r>
              <a:rPr lang="en-US" dirty="0"/>
              <a:t>Later, vacancy loops form on basal planes, making it even worse</a:t>
            </a:r>
          </a:p>
          <a:p>
            <a:r>
              <a:rPr lang="en-US" dirty="0"/>
              <a:t>The result is a change in shape, shrinking in the 0001 direction and expanding in the pyramidal direction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5109-44E4-5841-A5AC-BDF65CD07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68DCDE-02B9-DA44-B86D-88CE397D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837" y="1673282"/>
            <a:ext cx="3103418" cy="27709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79BBC-401D-5441-A496-55424AB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903904" y="3430904"/>
            <a:ext cx="2277285" cy="43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9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7B6D-FB25-8545-BC99-BA389E60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69D6B-FA7D-2C4C-A6CA-7F7C85737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10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Three stages of irradiation growth</a:t>
            </a:r>
          </a:p>
          <a:p>
            <a:pPr lvl="1"/>
            <a:r>
              <a:rPr lang="en-US" dirty="0"/>
              <a:t>Initial rapid growth to small strains</a:t>
            </a:r>
          </a:p>
          <a:p>
            <a:pPr lvl="1"/>
            <a:r>
              <a:rPr lang="en-US" dirty="0"/>
              <a:t>Slow growth, gets skipped in cold worked material</a:t>
            </a:r>
          </a:p>
          <a:p>
            <a:pPr lvl="1"/>
            <a:r>
              <a:rPr lang="en-US" dirty="0"/>
              <a:t>Accelerated or breakaway growth, caused by formation of vacancy loops on the basal plane</a:t>
            </a:r>
          </a:p>
          <a:p>
            <a:r>
              <a:rPr lang="en-US" dirty="0"/>
              <a:t>Irradiation growth is affected by: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cs typeface="Arial" charset="0"/>
              </a:rPr>
              <a:t>Fluence, Cold work, Texture, Irradiation temperature, Material chemistry, Hydrogen effects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F9172-9A74-3744-A31B-D63AFBFA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B6410-CF6C-1F4F-B7CB-83399681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43" y="2270464"/>
            <a:ext cx="5574457" cy="374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1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C-B094-144C-A6D3-582E33D3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957F-9A49-9F46-9269-6D4FA2D9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0414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Higher temperature leads to earlier breakaway and higher growth</a:t>
            </a:r>
          </a:p>
          <a:p>
            <a:r>
              <a:rPr lang="en-US" dirty="0">
                <a:latin typeface="Arial" charset="0"/>
                <a:cs typeface="Arial" charset="0"/>
              </a:rPr>
              <a:t>Higher temperature adds mobility to defects, allowing them to diffuse faster, form clusters, and exacerbate the defect cluster induced anisotropic growth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4E6D2-4682-8049-B47C-D5421F5E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DFF302-98CC-1447-97BA-C100AFD9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62" y="2086604"/>
            <a:ext cx="5906838" cy="437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352723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90B8-D9FF-6D47-BCAE-C63C8C41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09CED-0D25-1941-9AD8-1AAFF7D07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models have been developed for thermal and irradiation creep of Zircaloy</a:t>
            </a:r>
          </a:p>
          <a:p>
            <a:r>
              <a:rPr lang="en-US" dirty="0"/>
              <a:t>Both based on the Von Mises stress</a:t>
            </a:r>
          </a:p>
          <a:p>
            <a:endParaRPr lang="en-US" dirty="0"/>
          </a:p>
          <a:p>
            <a:r>
              <a:rPr lang="en-US" dirty="0"/>
              <a:t>Thermal Creep</a:t>
            </a:r>
          </a:p>
          <a:p>
            <a:pPr lvl="1"/>
            <a:r>
              <a:rPr lang="en-US" sz="1800" dirty="0"/>
              <a:t>With A</a:t>
            </a:r>
            <a:r>
              <a:rPr lang="en-US" sz="1800" baseline="-25000" dirty="0"/>
              <a:t>0</a:t>
            </a:r>
            <a:r>
              <a:rPr lang="en-US" sz="1800" dirty="0"/>
              <a:t> = </a:t>
            </a:r>
            <a:r>
              <a:rPr lang="fi-FI" sz="1800" dirty="0"/>
              <a:t>3.14 × 10</a:t>
            </a:r>
            <a:r>
              <a:rPr lang="fi-FI" sz="1800" baseline="30000" dirty="0"/>
              <a:t>24</a:t>
            </a:r>
            <a:r>
              <a:rPr lang="fi-FI" sz="1800" dirty="0"/>
              <a:t> (1/s); </a:t>
            </a:r>
            <a:r>
              <a:rPr lang="fi-FI" sz="1800" dirty="0" err="1"/>
              <a:t>shear</a:t>
            </a:r>
            <a:r>
              <a:rPr lang="fi-FI" sz="1800" dirty="0"/>
              <a:t> </a:t>
            </a:r>
            <a:r>
              <a:rPr lang="fi-FI" sz="1800" dirty="0" err="1"/>
              <a:t>modulus</a:t>
            </a:r>
            <a:r>
              <a:rPr lang="fi-FI" sz="1800" dirty="0"/>
              <a:t> G = 4.2519 × 10</a:t>
            </a:r>
            <a:r>
              <a:rPr lang="fi-FI" sz="1800" baseline="30000" dirty="0"/>
              <a:t>10 </a:t>
            </a:r>
            <a:r>
              <a:rPr lang="fi-FI" sz="1800" dirty="0"/>
              <a:t>− 2.2185 × 10</a:t>
            </a:r>
            <a:r>
              <a:rPr lang="fi-FI" sz="1800" baseline="30000" dirty="0"/>
              <a:t>7</a:t>
            </a:r>
            <a:r>
              <a:rPr lang="fi-FI" sz="1800" i="1" dirty="0"/>
              <a:t>T </a:t>
            </a:r>
            <a:r>
              <a:rPr lang="fi-FI" sz="1800" dirty="0" err="1"/>
              <a:t>Pa</a:t>
            </a:r>
            <a:r>
              <a:rPr lang="fi-FI" sz="1800" dirty="0"/>
              <a:t>; n = 5; Q = </a:t>
            </a:r>
            <a:r>
              <a:rPr lang="hr-HR" sz="1800" dirty="0"/>
              <a:t>2.7 </a:t>
            </a:r>
            <a:r>
              <a:rPr lang="fi-FI" sz="1800" dirty="0"/>
              <a:t>× 10</a:t>
            </a:r>
            <a:r>
              <a:rPr lang="fi-FI" sz="1800" baseline="30000" dirty="0"/>
              <a:t>5</a:t>
            </a:r>
            <a:r>
              <a:rPr lang="fi-FI" sz="1800" dirty="0"/>
              <a:t> J/mol</a:t>
            </a:r>
          </a:p>
          <a:p>
            <a:r>
              <a:rPr lang="fi-FI" sz="2000" dirty="0" err="1"/>
              <a:t>Irradiation</a:t>
            </a:r>
            <a:r>
              <a:rPr lang="fi-FI" sz="2000" dirty="0"/>
              <a:t> </a:t>
            </a:r>
            <a:r>
              <a:rPr lang="fi-FI" sz="2000" dirty="0" err="1"/>
              <a:t>Creep</a:t>
            </a:r>
            <a:endParaRPr lang="fi-FI" sz="2000" dirty="0"/>
          </a:p>
          <a:p>
            <a:pPr lvl="1"/>
            <a:r>
              <a:rPr lang="en-US" sz="1800" dirty="0">
                <a:latin typeface="Symbol" pitchFamily="2" charset="2"/>
              </a:rPr>
              <a:t>j</a:t>
            </a:r>
            <a:r>
              <a:rPr lang="en-US" sz="1800" dirty="0"/>
              <a:t> is the fast neutron flux n/(cm</a:t>
            </a:r>
            <a:r>
              <a:rPr lang="en-US" sz="1800" baseline="30000" dirty="0"/>
              <a:t>2 </a:t>
            </a:r>
            <a:r>
              <a:rPr lang="en-US" sz="1800" dirty="0"/>
              <a:t>s) = 3E11xLHR n/(cm</a:t>
            </a:r>
            <a:r>
              <a:rPr lang="en-US" sz="1800" baseline="30000" dirty="0"/>
              <a:t>2</a:t>
            </a:r>
            <a:r>
              <a:rPr lang="en-US" sz="1800" dirty="0"/>
              <a:t>-s)</a:t>
            </a:r>
          </a:p>
          <a:p>
            <a:pPr lvl="1"/>
            <a:r>
              <a:rPr lang="en-US" sz="1800" dirty="0"/>
              <a:t>Note that SRA stands for stress relief annealed</a:t>
            </a:r>
          </a:p>
          <a:p>
            <a:pPr lvl="1"/>
            <a:r>
              <a:rPr lang="en-US" sz="1800" dirty="0"/>
              <a:t>RXA for recrystallization annealed</a:t>
            </a:r>
          </a:p>
          <a:p>
            <a:pPr lvl="1"/>
            <a:r>
              <a:rPr lang="en-US" sz="1800" dirty="0"/>
              <a:t>PRXA stands for partially recrystallization annealed</a:t>
            </a:r>
            <a:endParaRPr lang="fi-FI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B4C65-5205-DB47-941B-A34C277E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603ECAC3-6702-B84F-A250-96932A0A4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27" y="3880455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21BCE97-B071-8946-A760-68910F11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72" y="3413103"/>
            <a:ext cx="7493000" cy="4191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98D827D-1262-6C43-A911-D08AB4425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61" y="5010816"/>
            <a:ext cx="17145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0A5B51-2A5E-7D49-AAE5-C4753B97A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69" y="5010816"/>
            <a:ext cx="2923805" cy="11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9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B2F4-9AF0-5441-88F2-42504C5D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761D5-3235-AD4C-93EE-EBFD80AD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555345" cy="42680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Consider an SRA cladding tube at T = 600 K and LHR = 250 W/cm, with a stress </a:t>
            </a:r>
            <a:r>
              <a:rPr lang="en-US" dirty="0" err="1"/>
              <a:t>σ</a:t>
            </a:r>
            <a:r>
              <a:rPr lang="en-US" baseline="-25000" dirty="0" err="1"/>
              <a:t>m</a:t>
            </a:r>
            <a:r>
              <a:rPr lang="en-US" dirty="0"/>
              <a:t> = 200 </a:t>
            </a:r>
            <a:r>
              <a:rPr lang="en-US" dirty="0" err="1"/>
              <a:t>MPa</a:t>
            </a:r>
            <a:r>
              <a:rPr lang="en-US" dirty="0"/>
              <a:t>. What is the total creep strain after three years?  </a:t>
            </a:r>
          </a:p>
          <a:p>
            <a:r>
              <a:rPr lang="en-US" dirty="0"/>
              <a:t>First, we will calculate the thermal creep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0</a:t>
            </a:r>
            <a:r>
              <a:rPr lang="en-US" dirty="0"/>
              <a:t> = 3.14 × 10</a:t>
            </a:r>
            <a:r>
              <a:rPr lang="en-US" baseline="30000" dirty="0"/>
              <a:t>24</a:t>
            </a:r>
            <a:r>
              <a:rPr lang="en-US" dirty="0"/>
              <a:t> (1/s) </a:t>
            </a:r>
          </a:p>
          <a:p>
            <a:pPr lvl="1"/>
            <a:r>
              <a:rPr lang="en-US" dirty="0"/>
              <a:t>G = 4.2519 × 10</a:t>
            </a:r>
            <a:r>
              <a:rPr lang="en-US" baseline="30000" dirty="0"/>
              <a:t>10 </a:t>
            </a:r>
            <a:r>
              <a:rPr lang="en-US" dirty="0"/>
              <a:t>− 2.2185 × 10</a:t>
            </a:r>
            <a:r>
              <a:rPr lang="en-US" baseline="30000" dirty="0"/>
              <a:t>7</a:t>
            </a:r>
            <a:r>
              <a:rPr lang="en-US" i="1" dirty="0"/>
              <a:t>T </a:t>
            </a:r>
            <a:r>
              <a:rPr lang="en-US" dirty="0"/>
              <a:t>Pa = 4.2519e10</a:t>
            </a:r>
            <a:r>
              <a:rPr lang="en-US" baseline="30000" dirty="0"/>
              <a:t> </a:t>
            </a:r>
            <a:r>
              <a:rPr lang="en-US" dirty="0"/>
              <a:t>− 2.2185e7</a:t>
            </a:r>
            <a:r>
              <a:rPr lang="en-US" i="1" dirty="0"/>
              <a:t>*</a:t>
            </a:r>
            <a:r>
              <a:rPr lang="en-US" dirty="0"/>
              <a:t>600 = 2.92e10 Pa</a:t>
            </a:r>
          </a:p>
          <a:p>
            <a:pPr lvl="1"/>
            <a:r>
              <a:rPr lang="en-US" dirty="0"/>
              <a:t>Q = 2.7 × 10</a:t>
            </a:r>
            <a:r>
              <a:rPr lang="en-US" baseline="30000" dirty="0"/>
              <a:t>5</a:t>
            </a:r>
            <a:r>
              <a:rPr lang="en-US" dirty="0"/>
              <a:t> J/</a:t>
            </a:r>
            <a:r>
              <a:rPr lang="en-US" dirty="0" err="1"/>
              <a:t>mol</a:t>
            </a:r>
            <a:r>
              <a:rPr lang="en-US" dirty="0"/>
              <a:t>, n = 5, R = 8.3144598 J/(K </a:t>
            </a:r>
            <a:r>
              <a:rPr lang="en-US" dirty="0" err="1"/>
              <a:t>mol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3.14e24*(200/2.92e4)^5*</a:t>
            </a:r>
            <a:r>
              <a:rPr lang="en-US" dirty="0" err="1"/>
              <a:t>exp</a:t>
            </a:r>
            <a:r>
              <a:rPr lang="en-US" dirty="0"/>
              <a:t>(-2.7e5/(8.3144598*600)) = 1.48e-10 1/s</a:t>
            </a:r>
          </a:p>
          <a:p>
            <a:r>
              <a:rPr lang="en-US" dirty="0"/>
              <a:t>Now we will calculate the irradiation creep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0</a:t>
            </a:r>
            <a:r>
              <a:rPr lang="en-US" dirty="0"/>
              <a:t> = 3.557e-24, C</a:t>
            </a:r>
            <a:r>
              <a:rPr lang="en-US" baseline="-25000" dirty="0"/>
              <a:t>1</a:t>
            </a:r>
            <a:r>
              <a:rPr lang="en-US" dirty="0"/>
              <a:t> = 0.85, C</a:t>
            </a:r>
            <a:r>
              <a:rPr lang="en-US" baseline="-25000" dirty="0"/>
              <a:t>2</a:t>
            </a:r>
            <a:r>
              <a:rPr lang="en-US" dirty="0"/>
              <a:t> = 1.0</a:t>
            </a:r>
          </a:p>
          <a:p>
            <a:pPr lvl="1"/>
            <a:r>
              <a:rPr lang="en-US" dirty="0" err="1"/>
              <a:t>Φ</a:t>
            </a:r>
            <a:r>
              <a:rPr lang="en-US" dirty="0"/>
              <a:t> ≈ 3e11 LHR = 3e11*250 = 7.5e13 n/(cm</a:t>
            </a:r>
            <a:r>
              <a:rPr lang="en-US" baseline="30000" dirty="0"/>
              <a:t>2</a:t>
            </a:r>
            <a:r>
              <a:rPr lang="en-US" dirty="0"/>
              <a:t> s)</a:t>
            </a:r>
          </a:p>
          <a:p>
            <a:pPr lvl="1"/>
            <a:r>
              <a:rPr lang="en-US" dirty="0"/>
              <a:t>3.557e-24*(7.5e13)^0.85*200^1 = </a:t>
            </a:r>
            <a:r>
              <a:rPr lang="hr-HR" dirty="0"/>
              <a:t>4.43e-10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rate </a:t>
            </a:r>
            <a:r>
              <a:rPr lang="hr-HR" dirty="0" err="1"/>
              <a:t>is</a:t>
            </a:r>
            <a:r>
              <a:rPr lang="hr-HR" dirty="0"/>
              <a:t> 1.48e-10 + 4.43e-10 = 5.91e-10 1/s</a:t>
            </a:r>
          </a:p>
          <a:p>
            <a:r>
              <a:rPr lang="hr-HR" dirty="0" err="1"/>
              <a:t>The</a:t>
            </a:r>
            <a:r>
              <a:rPr lang="hr-HR" dirty="0"/>
              <a:t> total </a:t>
            </a:r>
            <a:r>
              <a:rPr lang="hr-HR" dirty="0" err="1"/>
              <a:t>creep</a:t>
            </a:r>
            <a:r>
              <a:rPr lang="hr-HR" dirty="0"/>
              <a:t> </a:t>
            </a:r>
            <a:r>
              <a:rPr lang="hr-HR" dirty="0" err="1"/>
              <a:t>strain</a:t>
            </a:r>
            <a:r>
              <a:rPr lang="hr-HR" dirty="0"/>
              <a:t> </a:t>
            </a:r>
            <a:r>
              <a:rPr lang="hr-HR" dirty="0" err="1"/>
              <a:t>after</a:t>
            </a:r>
            <a:r>
              <a:rPr lang="hr-HR" dirty="0"/>
              <a:t> </a:t>
            </a:r>
            <a:r>
              <a:rPr lang="hr-HR" dirty="0" err="1"/>
              <a:t>three</a:t>
            </a:r>
            <a:r>
              <a:rPr lang="hr-HR" dirty="0"/>
              <a:t> </a:t>
            </a:r>
            <a:r>
              <a:rPr lang="hr-HR" dirty="0" err="1"/>
              <a:t>years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(</a:t>
            </a:r>
            <a:r>
              <a:rPr lang="hr-HR" dirty="0" err="1"/>
              <a:t>assuming</a:t>
            </a:r>
            <a:r>
              <a:rPr lang="hr-HR" dirty="0"/>
              <a:t> </a:t>
            </a:r>
            <a:r>
              <a:rPr lang="hr-HR" dirty="0" err="1"/>
              <a:t>constant</a:t>
            </a:r>
            <a:r>
              <a:rPr lang="hr-HR" dirty="0"/>
              <a:t> </a:t>
            </a:r>
            <a:r>
              <a:rPr lang="hr-HR" dirty="0" err="1"/>
              <a:t>conditions</a:t>
            </a:r>
            <a:r>
              <a:rPr lang="hr-HR" dirty="0"/>
              <a:t>) </a:t>
            </a:r>
            <a:br>
              <a:rPr lang="hr-HR" dirty="0"/>
            </a:br>
            <a:r>
              <a:rPr lang="hr-HR" dirty="0"/>
              <a:t>5.91e-10*(3600*24*365*3) = 0.056 = 5.6% </a:t>
            </a:r>
            <a:r>
              <a:rPr lang="hr-HR" dirty="0" err="1"/>
              <a:t>strain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A5ECB-8885-954A-B9DF-E7893F2B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D60BBD-657E-1A4A-898D-6342968C9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181" y="2582444"/>
            <a:ext cx="2057400" cy="3429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66E698B8-CF6E-EF4D-AD9A-93C8FFBA9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31" y="4294502"/>
            <a:ext cx="17145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59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Booth model takes Stage 1 into account; Forsberg-</a:t>
            </a:r>
            <a:r>
              <a:rPr lang="en-US" dirty="0" err="1"/>
              <a:t>Massih</a:t>
            </a:r>
            <a:r>
              <a:rPr lang="en-US" dirty="0"/>
              <a:t> model takes Stage 1 and 2 into account</a:t>
            </a:r>
          </a:p>
          <a:p>
            <a:r>
              <a:rPr lang="en-US" dirty="0"/>
              <a:t>Fission gas diffusivity behavior changes with temperature and fission rate</a:t>
            </a:r>
          </a:p>
          <a:p>
            <a:r>
              <a:rPr lang="en-US" dirty="0"/>
              <a:t>Many materials models for fuel are empirical and correlated to burnup</a:t>
            </a:r>
          </a:p>
          <a:p>
            <a:r>
              <a:rPr lang="en-US" dirty="0"/>
              <a:t>Fuel pellets change shape due to</a:t>
            </a:r>
          </a:p>
          <a:p>
            <a:pPr lvl="1"/>
            <a:r>
              <a:rPr lang="en-US" dirty="0"/>
              <a:t>Thermal expansion (increase in volume); Densification (decrease in volume); Swelling (increase in volume); Creep (volume stays the same)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0B0-3CA1-2C44-89FC-D2BA0F3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C9E6-0B5D-A440-90D5-1DF6E62B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2077"/>
            <a:ext cx="5811078" cy="4144088"/>
          </a:xfrm>
        </p:spPr>
        <p:txBody>
          <a:bodyPr/>
          <a:lstStyle/>
          <a:p>
            <a:r>
              <a:rPr lang="en-US" sz="2200" dirty="0"/>
              <a:t>Creep impacts fuel performance by shrinking the gap and then conforming to the pellets</a:t>
            </a:r>
          </a:p>
          <a:p>
            <a:r>
              <a:rPr lang="en-US" sz="2200" dirty="0">
                <a:latin typeface="Arial" charset="0"/>
                <a:cs typeface="Arial" charset="0"/>
              </a:rPr>
              <a:t>a) before “fuel-cladding” interaction: </a:t>
            </a:r>
            <a:r>
              <a:rPr lang="en-US" sz="2200" dirty="0"/>
              <a:t>The stress due to coolant pressure exceeds the internal stress from the gap; The diameter decreases due to thermal creep and irradiation creep, where the thermal creep decreases rapidly as irradiation damage builds up; The length increases due to anisotropic creep and irradiation growth</a:t>
            </a:r>
            <a:endParaRPr lang="en-US" sz="2200" dirty="0">
              <a:latin typeface="Arial" charset="0"/>
              <a:cs typeface="Arial" charset="0"/>
            </a:endParaRP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5D22-4513-C54D-849A-6ECE9C0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740A78-92A6-3A4D-BC69-F3FBE99A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562" y="1819798"/>
            <a:ext cx="5296471" cy="41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5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EE0B0-3CA1-2C44-89FC-D2BA0F31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C9E6-0B5D-A440-90D5-1DF6E62B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19798"/>
            <a:ext cx="5885962" cy="4306367"/>
          </a:xfrm>
        </p:spPr>
        <p:txBody>
          <a:bodyPr/>
          <a:lstStyle/>
          <a:p>
            <a:r>
              <a:rPr lang="en-US" sz="1900" dirty="0">
                <a:latin typeface="Arial" charset="0"/>
                <a:cs typeface="Arial" charset="0"/>
              </a:rPr>
              <a:t>b) start of “fuel-cladding” interaction: </a:t>
            </a:r>
            <a:r>
              <a:rPr lang="en-US" sz="1900" dirty="0"/>
              <a:t>At the contact points the diameter increases, causing some contraction in rod length, and the expanding fuel imparts a local axial tensile stress on the rod, causing an increase in length; Irradiation growth causes an increase in rod length; The net change in length is the sum of the various inputs, but the net is very likely an increase in rod length</a:t>
            </a:r>
            <a:endParaRPr lang="en-US" sz="1900" dirty="0">
              <a:latin typeface="Arial" charset="0"/>
              <a:cs typeface="Arial" charset="0"/>
            </a:endParaRPr>
          </a:p>
          <a:p>
            <a:r>
              <a:rPr lang="en-US" sz="1900" dirty="0">
                <a:latin typeface="Arial" charset="0"/>
                <a:cs typeface="Arial" charset="0"/>
              </a:rPr>
              <a:t>c) “fuel-cladding interaction” over most of fuel column: </a:t>
            </a:r>
            <a:r>
              <a:rPr lang="en-US" sz="1900" dirty="0"/>
              <a:t>The fuel pellets stress the cladding outward, increasing the diameter of the rod; Anisotropic creep decreases the rod length; Axial pellet-cladding stresses and irradiation growth increase the rod length; The net change in rod length could be positive or negative</a:t>
            </a:r>
            <a:endParaRPr lang="en-US" sz="1900" dirty="0">
              <a:latin typeface="Arial" charset="0"/>
              <a:cs typeface="Arial" charset="0"/>
            </a:endParaRPr>
          </a:p>
          <a:p>
            <a:endParaRPr lang="en-US" sz="1900" dirty="0"/>
          </a:p>
          <a:p>
            <a:endParaRPr lang="en-US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35D22-4513-C54D-849A-6ECE9C03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740A78-92A6-3A4D-BC69-F3FBE99A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5562" y="1819798"/>
            <a:ext cx="5296471" cy="41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8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F2D2-C267-D34F-BCB6-FA6658B7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 Hydrides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89B8-28E5-0144-8267-D45C1D21C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73964" cy="3965670"/>
          </a:xfrm>
        </p:spPr>
        <p:txBody>
          <a:bodyPr/>
          <a:lstStyle/>
          <a:p>
            <a:r>
              <a:rPr lang="en-US" dirty="0"/>
              <a:t>Hydrides cause size change because the hydride lattice is larger than the zirconium lattice</a:t>
            </a:r>
          </a:p>
          <a:p>
            <a:r>
              <a:rPr lang="en-US" dirty="0"/>
              <a:t>There are a number of different </a:t>
            </a:r>
            <a:r>
              <a:rPr lang="en-US" dirty="0" err="1"/>
              <a:t>Zr</a:t>
            </a:r>
            <a:r>
              <a:rPr lang="en-US" dirty="0"/>
              <a:t>-H phases and morphologies that can present</a:t>
            </a:r>
          </a:p>
          <a:p>
            <a:r>
              <a:rPr lang="en-US" dirty="0"/>
              <a:t>0.1% H can cause 0.2% growth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EFB0-51CC-E74E-BFD1-D3887544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0363F-913D-DD48-85C4-5C68E2DC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26" y="2271332"/>
            <a:ext cx="5001148" cy="334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53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1C6C-70DF-E048-A89B-11B668FD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Creep and Irradiation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063C4-10F7-1742-BE81-004AFBC69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and creep are the major mechanisms for dimensional instability in zirconium alloy cladding</a:t>
            </a:r>
          </a:p>
          <a:p>
            <a:r>
              <a:rPr lang="en-US" dirty="0"/>
              <a:t>Growth results from the clustering of interstitials on prismatic planes, and eventually from the clustering of vacancies on basal planes such that the material shrinks in the axial direction</a:t>
            </a:r>
          </a:p>
          <a:p>
            <a:r>
              <a:rPr lang="en-US" dirty="0"/>
              <a:t>Growth depends on the fluence, coldwork, texture, temperature, and composition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0CE21-517C-4040-9532-4047A819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71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B4A82-268A-9E45-82A4-87B1E29A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Behavior of </a:t>
            </a:r>
            <a:r>
              <a:rPr lang="en-US" dirty="0" err="1"/>
              <a:t>Zr</a:t>
            </a:r>
            <a:r>
              <a:rPr lang="en-US" dirty="0"/>
              <a:t>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63C87-B439-A443-A2C7-1B558E411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876800" cy="3965670"/>
          </a:xfrm>
        </p:spPr>
        <p:txBody>
          <a:bodyPr/>
          <a:lstStyle/>
          <a:p>
            <a:r>
              <a:rPr lang="en-US" dirty="0"/>
              <a:t>Zirconium alloys plastically deform primarily due to dislocation motion on prismatic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FD72A-FB57-2A4F-BB5E-5864A026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68F03-689C-F743-9AF4-99A24AC9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0323" y="1792198"/>
            <a:ext cx="4214554" cy="4333967"/>
          </a:xfrm>
          <a:prstGeom prst="rect">
            <a:avLst/>
          </a:prstGeom>
        </p:spPr>
      </p:pic>
      <p:pic>
        <p:nvPicPr>
          <p:cNvPr id="6" name="Picture 1" descr="Figure 3-5 Slip systems in alpha zirconium [Tenckhoff, 2005].png">
            <a:extLst>
              <a:ext uri="{FF2B5EF4-FFF2-40B4-BE49-F238E27FC236}">
                <a16:creationId xmlns:a16="http://schemas.microsoft.com/office/drawing/2014/main" id="{C3E9AE26-C744-064A-8AF5-AB972B535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90"/>
          <a:stretch/>
        </p:blipFill>
        <p:spPr bwMode="auto">
          <a:xfrm>
            <a:off x="2709149" y="3416858"/>
            <a:ext cx="2097342" cy="3122055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279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D45F-F7AC-9F46-9206-0237E748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F43D7-A5BD-2E46-945C-7D4C03AF2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7453745" cy="3965670"/>
          </a:xfrm>
        </p:spPr>
        <p:txBody>
          <a:bodyPr/>
          <a:lstStyle/>
          <a:p>
            <a:r>
              <a:rPr lang="en-US" dirty="0"/>
              <a:t>Under irradiation, the interstitial loops that buildup on the prismatic planes cause hardening</a:t>
            </a:r>
          </a:p>
          <a:p>
            <a:r>
              <a:rPr lang="en-US" dirty="0">
                <a:latin typeface="Arial" charset="0"/>
                <a:cs typeface="Arial" charset="0"/>
              </a:rPr>
              <a:t>The UTS goes up with fluence, while the strain before fracture goes down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34FBD-C09C-F34B-9FF4-FF071009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BAC0BD-6148-B14A-A8F2-676169F31B18}"/>
              </a:ext>
            </a:extLst>
          </p:cNvPr>
          <p:cNvGrpSpPr/>
          <p:nvPr/>
        </p:nvGrpSpPr>
        <p:grpSpPr>
          <a:xfrm>
            <a:off x="1922812" y="3889503"/>
            <a:ext cx="4827319" cy="2831973"/>
            <a:chOff x="169305" y="1946624"/>
            <a:chExt cx="5638800" cy="3455399"/>
          </a:xfrm>
        </p:grpSpPr>
        <p:pic>
          <p:nvPicPr>
            <p:cNvPr id="6" name="Picture 1" descr="Figure 4-2 Interaction of a dislocation-under-stress with irradiation-induced defects. The dislocation is moving to the right [Barnes, 1965].png">
              <a:extLst>
                <a:ext uri="{FF2B5EF4-FFF2-40B4-BE49-F238E27FC236}">
                  <a16:creationId xmlns:a16="http://schemas.microsoft.com/office/drawing/2014/main" id="{953D4F5F-3898-BC47-B1F7-484DA30886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2" t="5578" r="3557" b="6002"/>
            <a:stretch/>
          </p:blipFill>
          <p:spPr bwMode="auto">
            <a:xfrm>
              <a:off x="169305" y="1946624"/>
              <a:ext cx="5568824" cy="2990699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B0202D-C429-7D42-906A-57C25C187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305" y="4951387"/>
              <a:ext cx="5638800" cy="450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GB" sz="1800" dirty="0">
                  <a:latin typeface="Arial" charset="0"/>
                  <a:cs typeface="Arial" charset="0"/>
                </a:rPr>
                <a:t>dislocation  is moving </a:t>
              </a:r>
              <a:r>
                <a:rPr lang="en-GB" sz="1800" dirty="0">
                  <a:latin typeface="Arial" charset="0"/>
                  <a:cs typeface="Arial" charset="0"/>
                  <a:sym typeface="Wingdings" charset="0"/>
                </a:rPr>
                <a:t>          </a:t>
              </a:r>
              <a:r>
                <a:rPr lang="en-GB" sz="1100" dirty="0">
                  <a:latin typeface="Arial" charset="0"/>
                  <a:cs typeface="Arial" charset="0"/>
                  <a:sym typeface="Wingdings" charset="0"/>
                </a:rPr>
                <a:t> 		</a:t>
              </a:r>
              <a:endParaRPr lang="en-US" sz="1100" dirty="0">
                <a:latin typeface="Arial" charset="0"/>
                <a:cs typeface="Arial" charset="0"/>
              </a:endParaRPr>
            </a:p>
          </p:txBody>
        </p:sp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392782DC-EBC7-644E-BB2B-76447AE1D7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42260" y="5231195"/>
              <a:ext cx="762000" cy="1588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9" name="Picture 8" descr="3-19">
            <a:extLst>
              <a:ext uri="{FF2B5EF4-FFF2-40B4-BE49-F238E27FC236}">
                <a16:creationId xmlns:a16="http://schemas.microsoft.com/office/drawing/2014/main" id="{E19F3024-B7EC-5545-B0F8-DC5075BC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2862" y="1219338"/>
            <a:ext cx="3294276" cy="47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4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4AEB-5FB0-8F4D-8387-12357081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1D4E7-5A10-5147-8905-E00DA765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836229" cy="3965670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Arial" charset="0"/>
                <a:cs typeface="Arial" charset="0"/>
              </a:rPr>
              <a:t>When stress is high enough, loops are “swept away”, forming a clean channel</a:t>
            </a:r>
          </a:p>
          <a:p>
            <a:r>
              <a:rPr lang="en-US" dirty="0"/>
              <a:t>Once a channel is cleaned out, dislocations continue to move along it</a:t>
            </a:r>
          </a:p>
          <a:p>
            <a:r>
              <a:rPr lang="en-US" dirty="0"/>
              <a:t>This results in lots of deformation in that one area, creating slip steps</a:t>
            </a:r>
          </a:p>
          <a:p>
            <a:r>
              <a:rPr lang="en-US" dirty="0">
                <a:cs typeface="Arial" charset="0"/>
              </a:rPr>
              <a:t>In HCP zircaloy, channels form on basal planes or prism planes depending on</a:t>
            </a:r>
          </a:p>
          <a:p>
            <a:pPr lvl="1"/>
            <a:r>
              <a:rPr lang="en-US" dirty="0">
                <a:cs typeface="Arial" charset="0"/>
              </a:rPr>
              <a:t>Load direction</a:t>
            </a:r>
          </a:p>
          <a:p>
            <a:pPr lvl="1"/>
            <a:r>
              <a:rPr lang="en-US" dirty="0">
                <a:cs typeface="Arial" charset="0"/>
              </a:rPr>
              <a:t>Temperature</a:t>
            </a:r>
          </a:p>
          <a:p>
            <a:pPr lvl="1"/>
            <a:r>
              <a:rPr lang="en-GB" dirty="0">
                <a:cs typeface="Arial" charset="0"/>
              </a:rPr>
              <a:t>Oxygen content in the alloy</a:t>
            </a:r>
            <a:endParaRPr lang="en-US" dirty="0">
              <a:cs typeface="Arial" charset="0"/>
            </a:endParaRPr>
          </a:p>
          <a:p>
            <a:pPr lvl="1"/>
            <a:r>
              <a:rPr lang="en-US" dirty="0">
                <a:cs typeface="Arial" charset="0"/>
              </a:rPr>
              <a:t>F</a:t>
            </a:r>
            <a:r>
              <a:rPr lang="en-GB" dirty="0" err="1">
                <a:cs typeface="Arial" charset="0"/>
              </a:rPr>
              <a:t>luence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457B9-36B9-F14D-9AA8-2055A88AC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1" descr="Figure 4-1 Correlation of dislocations and surface slip steps on copper single crystal irradiated with neutrons and deformed in tension [Sharp, 1972].png">
            <a:extLst>
              <a:ext uri="{FF2B5EF4-FFF2-40B4-BE49-F238E27FC236}">
                <a16:creationId xmlns:a16="http://schemas.microsoft.com/office/drawing/2014/main" id="{8817DE77-2C6B-344D-A069-083E5C4A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514" y="1891220"/>
            <a:ext cx="3532886" cy="4465131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387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1B36-8CDC-E846-AB31-0645DA12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5BFF-8DAE-4344-94F9-2AF94CE9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508665" cy="396567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Channel formation is an important behavior in irradiated zircaloy</a:t>
            </a:r>
          </a:p>
          <a:p>
            <a:r>
              <a:rPr lang="en-US" dirty="0">
                <a:latin typeface="Arial" charset="0"/>
                <a:cs typeface="Arial" charset="0"/>
              </a:rPr>
              <a:t>Dislocation channel deformation occurs at high load or high fluence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F7AB6-8410-A642-9D80-1DF7232D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2" descr="3-17">
            <a:extLst>
              <a:ext uri="{FF2B5EF4-FFF2-40B4-BE49-F238E27FC236}">
                <a16:creationId xmlns:a16="http://schemas.microsoft.com/office/drawing/2014/main" id="{B75CB85A-473B-1D45-A00E-C4F2DF12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70" y="1873334"/>
            <a:ext cx="6217012" cy="416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141099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5503-6552-3B46-A880-0D817A06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B02D-134E-3F41-AD4E-8F573D7B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60495"/>
            <a:ext cx="6313714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Material fatigue is the weakening of a material caused by repeated applied loads</a:t>
            </a:r>
          </a:p>
          <a:p>
            <a:r>
              <a:rPr lang="en-US" dirty="0"/>
              <a:t>Materials under cyclic loading can experience brittle like fracture at stresses significantly below their UTS</a:t>
            </a:r>
          </a:p>
          <a:p>
            <a:r>
              <a:rPr lang="en-US" dirty="0"/>
              <a:t>It is caused by the slow propagation of microstructure damage</a:t>
            </a:r>
          </a:p>
          <a:p>
            <a:r>
              <a:rPr lang="en-US" dirty="0"/>
              <a:t>The engineering tool for investigating fatigue is the S-N curve</a:t>
            </a:r>
          </a:p>
          <a:p>
            <a:r>
              <a:rPr lang="en-US" dirty="0"/>
              <a:t>An S-N curve is a graph of the magnitude of the cyclic stress (S) against the logarithmic scale of cycles to failure (N).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1888-C96E-C044-B43A-C8F5E0E8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1C212-4D06-EE41-B6D8-D270F676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806" y="3690056"/>
            <a:ext cx="4224542" cy="2848857"/>
          </a:xfrm>
          <a:prstGeom prst="rect">
            <a:avLst/>
          </a:prstGeom>
        </p:spPr>
      </p:pic>
      <p:pic>
        <p:nvPicPr>
          <p:cNvPr id="6" name="Picture 5" descr="Ewing_and_Humfrey_fatigue_cracks.jpeg">
            <a:extLst>
              <a:ext uri="{FF2B5EF4-FFF2-40B4-BE49-F238E27FC236}">
                <a16:creationId xmlns:a16="http://schemas.microsoft.com/office/drawing/2014/main" id="{EFC560D5-AE52-D744-BC95-6B958D96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31" y="430469"/>
            <a:ext cx="2699223" cy="32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50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6DB6-5BF8-5A40-B75A-DAEED4683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Zr</a:t>
            </a:r>
            <a:r>
              <a:rPr lang="en-US" dirty="0"/>
              <a:t> 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87C2-6D82-4E4D-A328-67E6BCEC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94317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charset="0"/>
                <a:cs typeface="Arial" charset="0"/>
              </a:rPr>
              <a:t>Zircaloy experiences fatigue like other metals</a:t>
            </a:r>
          </a:p>
          <a:p>
            <a:r>
              <a:rPr lang="en-GB" dirty="0">
                <a:latin typeface="Arial" charset="0"/>
                <a:cs typeface="Arial" charset="0"/>
              </a:rPr>
              <a:t>Zircaloy has a fatigue limit at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 </a:t>
            </a:r>
            <a:r>
              <a:rPr lang="en-US" dirty="0">
                <a:latin typeface="Arial" charset="0"/>
                <a:cs typeface="Arial" charset="0"/>
              </a:rPr>
              <a:t>with </a:t>
            </a:r>
            <a:r>
              <a:rPr lang="en-GB" dirty="0">
                <a:latin typeface="Arial" charset="0"/>
                <a:cs typeface="Arial" charset="0"/>
              </a:rPr>
              <a:t>180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 (The UTS is &gt;500 </a:t>
            </a:r>
            <a:r>
              <a:rPr lang="en-GB" dirty="0" err="1">
                <a:latin typeface="Arial" charset="0"/>
                <a:cs typeface="Arial" charset="0"/>
              </a:rPr>
              <a:t>Mpa</a:t>
            </a:r>
            <a:r>
              <a:rPr lang="en-GB" dirty="0">
                <a:latin typeface="Arial" charset="0"/>
                <a:cs typeface="Arial" charset="0"/>
              </a:rPr>
              <a:t>)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slightly lowers the fatigue life in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low cycle range, less than about 10</a:t>
            </a:r>
            <a:r>
              <a:rPr lang="en-GB" baseline="30000" dirty="0">
                <a:latin typeface="Arial" charset="0"/>
                <a:cs typeface="Arial" charset="0"/>
              </a:rPr>
              <a:t>4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GB" dirty="0">
                <a:latin typeface="Arial" charset="0"/>
                <a:cs typeface="Arial" charset="0"/>
              </a:rPr>
              <a:t>Irradiation has no effect on the fatigue life on the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GB" dirty="0">
                <a:latin typeface="Arial" charset="0"/>
                <a:cs typeface="Arial" charset="0"/>
              </a:rPr>
              <a:t>high cycle range, greater than about 10</a:t>
            </a:r>
            <a:r>
              <a:rPr lang="en-GB" baseline="30000" dirty="0">
                <a:latin typeface="Arial" charset="0"/>
                <a:cs typeface="Arial" charset="0"/>
              </a:rPr>
              <a:t>5</a:t>
            </a:r>
            <a:r>
              <a:rPr lang="en-GB" dirty="0">
                <a:latin typeface="Arial" charset="0"/>
                <a:cs typeface="Arial" charset="0"/>
              </a:rPr>
              <a:t> cycles</a:t>
            </a:r>
            <a:endParaRPr lang="en-US" dirty="0">
              <a:latin typeface="Arial" charset="0"/>
              <a:cs typeface="Arial" charset="0"/>
            </a:endParaRPr>
          </a:p>
          <a:p>
            <a:r>
              <a:rPr lang="en-US" dirty="0"/>
              <a:t>Design must demonstrate a factor of safety of 2 on stress and 20 on cycles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9798-B6FC-7747-8148-29B422B0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2" descr="F-27">
            <a:extLst>
              <a:ext uri="{FF2B5EF4-FFF2-40B4-BE49-F238E27FC236}">
                <a16:creationId xmlns:a16="http://schemas.microsoft.com/office/drawing/2014/main" id="{2AD9F4ED-D0EA-9141-872D-E2A26A46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2345911"/>
            <a:ext cx="5624945" cy="359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76880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Zirconium Cladding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D4EC-5B47-D247-91C5-5D13835F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BAC5-94D4-EB42-B798-DF580484E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63209" cy="3965670"/>
          </a:xfrm>
        </p:spPr>
        <p:txBody>
          <a:bodyPr/>
          <a:lstStyle/>
          <a:p>
            <a:r>
              <a:rPr lang="en-US" sz="2000" dirty="0"/>
              <a:t>The purpose of the cladding is to:</a:t>
            </a:r>
          </a:p>
          <a:p>
            <a:pPr lvl="1"/>
            <a:r>
              <a:rPr lang="en-US" sz="2000" dirty="0"/>
              <a:t>Hold the pellets together so that coolant can freely flow past</a:t>
            </a:r>
          </a:p>
          <a:p>
            <a:pPr lvl="1"/>
            <a:r>
              <a:rPr lang="en-US" sz="2000" dirty="0"/>
              <a:t>Transport heat from fuel to the coolant</a:t>
            </a:r>
          </a:p>
          <a:p>
            <a:pPr lvl="1"/>
            <a:r>
              <a:rPr lang="en-US" sz="2000" dirty="0"/>
              <a:t>Contain fission products</a:t>
            </a:r>
          </a:p>
          <a:p>
            <a:pPr lvl="1"/>
            <a:r>
              <a:rPr lang="en-US" sz="2000" dirty="0"/>
              <a:t>Contain fuel fragments</a:t>
            </a:r>
          </a:p>
          <a:p>
            <a:r>
              <a:rPr lang="en-US" sz="2000" dirty="0"/>
              <a:t>We would also prefer if the cladding had little to no impact on the neutron transport in the reactor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19551-E0CB-C24B-ABAD-B963DA7C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91FB3-E611-A349-91EE-5AA0CCC5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905" y="1968501"/>
            <a:ext cx="3865491" cy="3388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E8601-D7F6-5B48-A573-3423DC8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86" y="5553251"/>
            <a:ext cx="3282627" cy="9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0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7546-3A93-A34F-9980-C9F200EF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Zirconium alloys?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A80BF-19C8-F548-BFF8-45E0B7867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43330" cy="396567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Benefits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Low neutron cross section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resistance in 300˚C water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Resistance to void swelling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Adequate mechanical properties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Good thermal conductivity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Affordable cost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Available in large quantities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863F-6A16-D047-8C96-CF2F5EA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5D249C-C9F3-4849-B5F2-FDECA44732F2}"/>
              </a:ext>
            </a:extLst>
          </p:cNvPr>
          <p:cNvSpPr txBox="1">
            <a:spLocks/>
          </p:cNvSpPr>
          <p:nvPr/>
        </p:nvSpPr>
        <p:spPr bwMode="auto">
          <a:xfrm>
            <a:off x="6139070" y="2160495"/>
            <a:ext cx="5443330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Problems?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Corrosion under high temperature steam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Hydride embrittlement</a:t>
            </a:r>
          </a:p>
          <a:p>
            <a:pPr marL="233363" indent="-233363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Anisotropic characteristics lead to creep and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0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23FE-075B-3243-B904-47C0072E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Zirconium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8E84-F732-9B43-BADC-2FA6EFAF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006009" cy="3965670"/>
          </a:xfrm>
        </p:spPr>
        <p:txBody>
          <a:bodyPr/>
          <a:lstStyle/>
          <a:p>
            <a:r>
              <a:rPr lang="en-US" dirty="0"/>
              <a:t>Pure zirconium was not acceptable due to its oxidation behavior</a:t>
            </a:r>
          </a:p>
          <a:p>
            <a:r>
              <a:rPr lang="en-US" dirty="0"/>
              <a:t>Oxygen with water reacted to form an oxide layer</a:t>
            </a:r>
          </a:p>
          <a:p>
            <a:r>
              <a:rPr lang="en-US" dirty="0"/>
              <a:t>The oxide layer is brittle and flakes off, allowing more oxidation to occur</a:t>
            </a:r>
          </a:p>
          <a:p>
            <a:r>
              <a:rPr lang="en-US" dirty="0" err="1"/>
              <a:t>Zr</a:t>
            </a:r>
            <a:r>
              <a:rPr lang="en-US" dirty="0"/>
              <a:t> alloys were developed to reduce corrosion resistance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2660A-F680-D541-879E-6CE3908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EB015-7878-9B44-A367-06E7CABE1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73" y="2379155"/>
            <a:ext cx="4534654" cy="32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7520-13DE-F84B-86A0-B7E9114C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</a:t>
            </a:r>
            <a:r>
              <a:rPr lang="en-US" dirty="0" err="1"/>
              <a:t>Zr</a:t>
            </a:r>
            <a:r>
              <a:rPr lang="en-US" dirty="0"/>
              <a:t> Alloys in PWRs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D0F7-2F79-F240-B0C9-BC9428AB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5" name="Platshållare för innehåll 8">
            <a:extLst>
              <a:ext uri="{FF2B5EF4-FFF2-40B4-BE49-F238E27FC236}">
                <a16:creationId xmlns:a16="http://schemas.microsoft.com/office/drawing/2014/main" id="{A2530372-B2AD-FB4B-BB04-77E470AFE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548839"/>
              </p:ext>
            </p:extLst>
          </p:nvPr>
        </p:nvGraphicFramePr>
        <p:xfrm>
          <a:off x="2444904" y="1817568"/>
          <a:ext cx="7302190" cy="43824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3559"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Alloy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Sn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Nb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Fe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Cr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Ni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GB" sz="1600" kern="1200" dirty="0"/>
                        <a:t>O</a:t>
                      </a:r>
                      <a:br>
                        <a:rPr lang="en-GB" sz="1600" kern="1200" dirty="0"/>
                      </a:br>
                      <a:r>
                        <a:rPr lang="en-GB" sz="1600" kern="1200" dirty="0"/>
                        <a:t>%</a:t>
                      </a:r>
                      <a:endParaRPr lang="sv-SE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61">
                <a:tc gridSpan="7"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kern="1200" noProof="0" dirty="0"/>
                        <a:t>PWRs (structural components and fuel rods)</a:t>
                      </a:r>
                      <a:endParaRPr lang="en-US" sz="14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Zircaloy-4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1.2-1.7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0.18-0.24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0.07-0.13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0.1-0.14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ZIRLO 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Optimized ZIRLO (pRXA)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M5 (RXA)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0.8-1.2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0.015-0.06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0.09-0.12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HPA-45</a:t>
                      </a:r>
                    </a:p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(SRA/RXA)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Fe+V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NDA 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56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MDA</a:t>
                      </a:r>
                      <a:r>
                        <a:rPr lang="en-GB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(SRA)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0.12</a:t>
                      </a:r>
                      <a:endParaRPr lang="sv-S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E18A18A-0164-6148-8182-3F96AAE47744}"/>
              </a:ext>
            </a:extLst>
          </p:cNvPr>
          <p:cNvSpPr/>
          <p:nvPr/>
        </p:nvSpPr>
        <p:spPr>
          <a:xfrm>
            <a:off x="4796117" y="6199974"/>
            <a:ext cx="2599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PRXA Partial Recrystallization Anneal </a:t>
            </a:r>
          </a:p>
          <a:p>
            <a:pPr algn="ctr"/>
            <a:r>
              <a:rPr lang="en-US" sz="1200" dirty="0"/>
              <a:t>RXA Recrystallization Anneal </a:t>
            </a:r>
          </a:p>
          <a:p>
            <a:pPr algn="ctr"/>
            <a:r>
              <a:rPr lang="en-US" sz="1200" dirty="0"/>
              <a:t>SRA Stress-Relief Anneal</a:t>
            </a:r>
          </a:p>
        </p:txBody>
      </p:sp>
    </p:spTree>
    <p:extLst>
      <p:ext uri="{BB962C8B-B14F-4D97-AF65-F5344CB8AC3E}">
        <p14:creationId xmlns:p14="http://schemas.microsoft.com/office/powerpoint/2010/main" val="2427336230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13910</TotalTime>
  <Words>1953</Words>
  <Application>Microsoft Macintosh PowerPoint</Application>
  <PresentationFormat>Widescreen</PresentationFormat>
  <Paragraphs>262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Symbol</vt:lpstr>
      <vt:lpstr>NCStateU-horizontal-left-logo</vt:lpstr>
      <vt:lpstr>Nuclear Fuel Performance</vt:lpstr>
      <vt:lpstr>Last time</vt:lpstr>
      <vt:lpstr>Fracture</vt:lpstr>
      <vt:lpstr>Fracture</vt:lpstr>
      <vt:lpstr>Zirconium Cladding</vt:lpstr>
      <vt:lpstr>Cladding</vt:lpstr>
      <vt:lpstr>Why Zirconium alloys?</vt:lpstr>
      <vt:lpstr>Zirconium</vt:lpstr>
      <vt:lpstr>Commercial Zr Alloys in PWRs</vt:lpstr>
      <vt:lpstr>Alloying Elements</vt:lpstr>
      <vt:lpstr>Zirconium Phases</vt:lpstr>
      <vt:lpstr>Zr Tube Fabrication</vt:lpstr>
      <vt:lpstr>Zr alloy microstructures</vt:lpstr>
      <vt:lpstr>Zirconium Creep and Growth</vt:lpstr>
      <vt:lpstr>Irradiation Growth</vt:lpstr>
      <vt:lpstr>Irradiation Growth</vt:lpstr>
      <vt:lpstr>Irradiation Growth</vt:lpstr>
      <vt:lpstr>Creep</vt:lpstr>
      <vt:lpstr>Creep Example</vt:lpstr>
      <vt:lpstr>Creep</vt:lpstr>
      <vt:lpstr>Creep</vt:lpstr>
      <vt:lpstr>Zirconium Hydrides</vt:lpstr>
      <vt:lpstr>Summary of Creep and Irradiation Growth</vt:lpstr>
      <vt:lpstr>Mechanical Behavior of Zr Cladding</vt:lpstr>
      <vt:lpstr>Irradiation Hardening</vt:lpstr>
      <vt:lpstr>Dislocation Channels</vt:lpstr>
      <vt:lpstr>Dislocation Channels</vt:lpstr>
      <vt:lpstr>Fatigue</vt:lpstr>
      <vt:lpstr>Zr Fatigue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Benjamin Beeler</cp:lastModifiedBy>
  <cp:revision>79</cp:revision>
  <dcterms:created xsi:type="dcterms:W3CDTF">2020-02-19T20:03:05Z</dcterms:created>
  <dcterms:modified xsi:type="dcterms:W3CDTF">2023-03-20T15:20:35Z</dcterms:modified>
</cp:coreProperties>
</file>